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15"/>
  </p:notesMasterIdLst>
  <p:handoutMasterIdLst>
    <p:handoutMasterId r:id="rId16"/>
  </p:handoutMasterIdLst>
  <p:sldIdLst>
    <p:sldId id="285" r:id="rId6"/>
    <p:sldId id="257" r:id="rId7"/>
    <p:sldId id="360" r:id="rId8"/>
    <p:sldId id="256" r:id="rId9"/>
    <p:sldId id="260" r:id="rId10"/>
    <p:sldId id="363" r:id="rId11"/>
    <p:sldId id="361" r:id="rId12"/>
    <p:sldId id="362" r:id="rId13"/>
    <p:sldId id="268" r:id="rId1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 id="6" name="Colin Weiner" initials="CW" lastIdx="3" clrIdx="6">
    <p:extLst>
      <p:ext uri="{19B8F6BF-5375-455C-9EA6-DF929625EA0E}">
        <p15:presenceInfo xmlns:p15="http://schemas.microsoft.com/office/powerpoint/2012/main" userId="S::coweiner@microsoft.com::297b72b1-2b65-44d7-a0ce-6b510790efb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varScale="1">
        <p:scale>
          <a:sx n="94" d="100"/>
          <a:sy n="94" d="100"/>
        </p:scale>
        <p:origin x="54" y="90"/>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notesMaster" Target="notesMasters/notesMaster1.xml"/><Relationship Id="rId23"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6/19/2023 4:10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eg>
</file>

<file path=ppt/media/image3.png>
</file>

<file path=ppt/media/image4.jpe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6/19/2023 4:09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6/19/2023 4:09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4:10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6/19/2023 4:10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6/19/2023 4:10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6/19/2023 4:10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9</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225425" indent="-225425">
              <a:buFont typeface="Arial" panose="020B0604020202020204" pitchFamily="34" charset="0"/>
              <a:buChar char="•"/>
              <a:defRPr sz="2800">
                <a:solidFill>
                  <a:schemeClr val="tx1"/>
                </a:solidFill>
                <a:latin typeface="+mj-lt"/>
              </a:defRPr>
            </a:lvl1pPr>
            <a:lvl2pPr marL="461963" indent="-230188">
              <a:buSzPct val="70000"/>
              <a:buFont typeface="Wingdings" panose="05000000000000000000" pitchFamily="2" charset="2"/>
              <a:buChar char="Ø"/>
              <a:defRPr sz="2400">
                <a:latin typeface="+mj-lt"/>
              </a:defRPr>
            </a:lvl2pPr>
            <a:lvl3pPr marL="688975" indent="-228600">
              <a:buFont typeface="Wingdings" panose="05000000000000000000" pitchFamily="2" charset="2"/>
              <a:buChar char="§"/>
              <a:defRPr sz="2000">
                <a:latin typeface="+mj-lt"/>
              </a:defRPr>
            </a:lvl3pPr>
            <a:lvl4pPr marL="914400" indent="-225425">
              <a:buFont typeface="Courier New" panose="02070309020205020404" pitchFamily="49" charset="0"/>
              <a:buChar char="o"/>
              <a:defRPr sz="1800">
                <a:latin typeface="+mj-lt"/>
              </a:defRPr>
            </a:lvl4pPr>
            <a:lvl5pPr marL="1254125" indent="-227013">
              <a:buSzPct val="80000"/>
              <a:buFont typeface="Calibri" panose="020F0502020204030204" pitchFamily="34" charset="0"/>
              <a:buChar char="̶"/>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and Environment</a:t>
            </a:r>
            <a:br>
              <a:rPr lang="en-US" sz="2000" dirty="0">
                <a:solidFill>
                  <a:schemeClr val="tx1"/>
                </a:solidFill>
              </a:rPr>
            </a:br>
            <a:r>
              <a:rPr lang="en-US" sz="2000" b="1" dirty="0">
                <a:solidFill>
                  <a:schemeClr val="tx1"/>
                </a:solidFill>
              </a:rPr>
              <a:t>Module 3:</a:t>
            </a:r>
            <a:r>
              <a:rPr lang="en-US" sz="2000" dirty="0">
                <a:solidFill>
                  <a:schemeClr val="tx1"/>
                </a:solidFill>
              </a:rPr>
              <a:t> Containerizing the App</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dirty="0"/>
              <a:t> Preparing the App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 to AKS</a:t>
            </a:r>
            <a:br>
              <a:rPr lang="en-US" sz="2000" dirty="0"/>
            </a:br>
            <a:r>
              <a:rPr lang="en-US" sz="2000" b="1" dirty="0">
                <a:solidFill>
                  <a:schemeClr val="accent3"/>
                </a:solidFill>
              </a:rPr>
              <a:t>Module 6: 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6: Best Practices and Tips</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5"/>
            <a:ext cx="11887201" cy="5142287"/>
          </a:xfrm>
        </p:spPr>
        <p:txBody>
          <a:bodyPr vert="horz" wrap="square" lIns="146303" tIns="91441" rIns="146303" bIns="91441" rtlCol="0" anchor="t">
            <a:noAutofit/>
          </a:bodyPr>
          <a:lstStyle/>
          <a:p>
            <a:pPr marL="342265" indent="-342265">
              <a:lnSpc>
                <a:spcPct val="100000"/>
              </a:lnSpc>
              <a:spcBef>
                <a:spcPts val="1200"/>
              </a:spcBef>
              <a:spcAft>
                <a:spcPts val="600"/>
              </a:spcAft>
            </a:pPr>
            <a:r>
              <a:rPr lang="en-US" dirty="0"/>
              <a:t>Learn best practices for containerizing a project</a:t>
            </a:r>
          </a:p>
          <a:p>
            <a:pPr marL="342265" indent="-342265">
              <a:lnSpc>
                <a:spcPct val="100000"/>
              </a:lnSpc>
              <a:spcBef>
                <a:spcPts val="1200"/>
              </a:spcBef>
              <a:spcAft>
                <a:spcPts val="600"/>
              </a:spcAft>
            </a:pPr>
            <a:r>
              <a:rPr lang="en-US" dirty="0"/>
              <a:t>Learn best practice for container registries</a:t>
            </a:r>
          </a:p>
          <a:p>
            <a:pPr marL="342265" indent="-342265">
              <a:lnSpc>
                <a:spcPct val="100000"/>
              </a:lnSpc>
              <a:spcBef>
                <a:spcPts val="1200"/>
              </a:spcBef>
              <a:spcAft>
                <a:spcPts val="600"/>
              </a:spcAft>
            </a:pPr>
            <a:r>
              <a:rPr lang="en-US" dirty="0"/>
              <a:t>Learn best practice for AKS</a:t>
            </a:r>
          </a:p>
        </p:txBody>
      </p:sp>
      <p:sp>
        <p:nvSpPr>
          <p:cNvPr id="2" name="Title 1"/>
          <p:cNvSpPr>
            <a:spLocks noGrp="1"/>
          </p:cNvSpPr>
          <p:nvPr>
            <p:ph type="title"/>
          </p:nvPr>
        </p:nvSpPr>
        <p:spPr/>
        <p:txBody>
          <a:bodyPr/>
          <a:lstStyle/>
          <a:p>
            <a:r>
              <a:rPr lang="en-US" dirty="0">
                <a:solidFill>
                  <a:schemeClr val="accent3"/>
                </a:solidFill>
              </a:rPr>
              <a:t>Module 6: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1BB8F-A7D6-6172-867D-E5251F0F5754}"/>
              </a:ext>
            </a:extLst>
          </p:cNvPr>
          <p:cNvSpPr>
            <a:spLocks noGrp="1"/>
          </p:cNvSpPr>
          <p:nvPr>
            <p:ph type="title"/>
          </p:nvPr>
        </p:nvSpPr>
        <p:spPr/>
        <p:txBody>
          <a:bodyPr/>
          <a:lstStyle/>
          <a:p>
            <a:r>
              <a:rPr lang="en-US" dirty="0"/>
              <a:t>Best Practice: Lock Deployed Image Tags</a:t>
            </a:r>
            <a:br>
              <a:rPr lang="en-US" dirty="0"/>
            </a:br>
            <a:endParaRPr lang="en-US" dirty="0"/>
          </a:p>
        </p:txBody>
      </p:sp>
      <p:sp>
        <p:nvSpPr>
          <p:cNvPr id="3" name="Text Placeholder 2">
            <a:extLst>
              <a:ext uri="{FF2B5EF4-FFF2-40B4-BE49-F238E27FC236}">
                <a16:creationId xmlns:a16="http://schemas.microsoft.com/office/drawing/2014/main" id="{24907331-9593-6E7A-DA8F-07692C95FDBE}"/>
              </a:ext>
            </a:extLst>
          </p:cNvPr>
          <p:cNvSpPr>
            <a:spLocks noGrp="1"/>
          </p:cNvSpPr>
          <p:nvPr>
            <p:ph type="body" sz="quarter" idx="10"/>
          </p:nvPr>
        </p:nvSpPr>
        <p:spPr>
          <a:xfrm>
            <a:off x="274638" y="1212850"/>
            <a:ext cx="11887201" cy="3761030"/>
          </a:xfrm>
        </p:spPr>
        <p:txBody>
          <a:bodyPr/>
          <a:lstStyle/>
          <a:p>
            <a:r>
              <a:rPr lang="en-US" dirty="0"/>
              <a:t>As a best practice, lock any deployed image tag, by setting its write-enabled attribute to false. This practice prevents you from inadvertently removing an image from the registry and possibly disrupting your deployments. You can include the locking step in your release pipeline.</a:t>
            </a:r>
          </a:p>
          <a:p>
            <a:r>
              <a:rPr lang="en-US" dirty="0"/>
              <a:t>Locking a deployed image still allows you to remove other, undeployed images from your registry using Azure Container Registry features to maintain your registry. For example, auto-purge </a:t>
            </a:r>
            <a:r>
              <a:rPr lang="en-US"/>
              <a:t>untagged manifests, unlocked </a:t>
            </a:r>
            <a:r>
              <a:rPr lang="en-US" dirty="0"/>
              <a:t>images older than a specified duration, or set a retention policy for untagged manifests.</a:t>
            </a:r>
          </a:p>
        </p:txBody>
      </p:sp>
    </p:spTree>
    <p:extLst>
      <p:ext uri="{BB962C8B-B14F-4D97-AF65-F5344CB8AC3E}">
        <p14:creationId xmlns:p14="http://schemas.microsoft.com/office/powerpoint/2010/main" val="398394439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EB90F-437A-42FB-F759-063009031D61}"/>
              </a:ext>
            </a:extLst>
          </p:cNvPr>
          <p:cNvSpPr>
            <a:spLocks noGrp="1"/>
          </p:cNvSpPr>
          <p:nvPr>
            <p:ph type="title"/>
          </p:nvPr>
        </p:nvSpPr>
        <p:spPr/>
        <p:txBody>
          <a:bodyPr/>
          <a:lstStyle/>
          <a:p>
            <a:r>
              <a:rPr lang="en-US" dirty="0"/>
              <a:t>Best Practice: Stable Container Image Tagging</a:t>
            </a:r>
          </a:p>
        </p:txBody>
      </p:sp>
      <p:sp>
        <p:nvSpPr>
          <p:cNvPr id="3" name="Text Placeholder 2">
            <a:extLst>
              <a:ext uri="{FF2B5EF4-FFF2-40B4-BE49-F238E27FC236}">
                <a16:creationId xmlns:a16="http://schemas.microsoft.com/office/drawing/2014/main" id="{43576025-8249-EC3F-1A8D-CC56617C4CA7}"/>
              </a:ext>
            </a:extLst>
          </p:cNvPr>
          <p:cNvSpPr>
            <a:spLocks noGrp="1"/>
          </p:cNvSpPr>
          <p:nvPr>
            <p:ph type="body" sz="quarter" idx="10"/>
          </p:nvPr>
        </p:nvSpPr>
        <p:spPr>
          <a:xfrm>
            <a:off x="274638" y="1212851"/>
            <a:ext cx="11887201" cy="4284250"/>
          </a:xfrm>
        </p:spPr>
        <p:txBody>
          <a:bodyPr/>
          <a:lstStyle/>
          <a:p>
            <a:r>
              <a:rPr lang="en-US" sz="1800" dirty="0"/>
              <a:t>Use stable tags to maintain base images for your container builds. Avoid deployments with stable tags, because those tags continue to receive updates and can introduce inconsistencies in production environments.</a:t>
            </a:r>
          </a:p>
          <a:p>
            <a:r>
              <a:rPr lang="en-US" sz="1800" dirty="0"/>
              <a:t>Stable tags mean a developer, or a build system, can continue to pull a specific tag, which continues to get updates. Stable doesn’t mean the contents are frozen. Rather, stable implies the image should be stable for the intent of that version. To stay “stable”, it might be serviced to apply security patches or framework updates. </a:t>
            </a:r>
          </a:p>
          <a:p>
            <a:pPr lvl="1"/>
            <a:r>
              <a:rPr lang="en-US" sz="1800" dirty="0">
                <a:latin typeface="+mn-lt"/>
              </a:rPr>
              <a:t>Example: A framework team ships version 1.0. They know they’ll ship updates, including minor updates. To support stable tags for a given major and minor version, they have two sets of stable tags.</a:t>
            </a:r>
          </a:p>
          <a:p>
            <a:pPr lvl="2"/>
            <a:r>
              <a:rPr lang="en-US" sz="1600" dirty="0">
                <a:latin typeface="+mn-lt"/>
              </a:rPr>
              <a:t>:1 – a stable tag for the major version. 1 represents the “newest” or “latest” 1.* version.</a:t>
            </a:r>
          </a:p>
          <a:p>
            <a:pPr lvl="2"/>
            <a:r>
              <a:rPr lang="en-US" sz="1600" dirty="0">
                <a:latin typeface="+mn-lt"/>
              </a:rPr>
              <a:t>:1.0- a stable tag for version 1.0, allowing a developer to bind to updates of 1.0, and not be rolled forward to 1.1 when it is released.</a:t>
            </a:r>
          </a:p>
          <a:p>
            <a:pPr lvl="1"/>
            <a:r>
              <a:rPr lang="en-US" sz="1800" dirty="0">
                <a:latin typeface="+mn-lt"/>
              </a:rPr>
              <a:t>When base image updates are available, images with the stable tags are updated to the newest digest that represents the most current stable release of that version.</a:t>
            </a:r>
          </a:p>
          <a:p>
            <a:pPr lvl="1"/>
            <a:r>
              <a:rPr lang="en-US" sz="1800" dirty="0">
                <a:latin typeface="+mn-lt"/>
              </a:rPr>
              <a:t>In this case, both the major and minor tags are continually being serviced. From a base image scenario, this allows the image owner to provide serviced images.</a:t>
            </a:r>
          </a:p>
          <a:p>
            <a:endParaRPr lang="en-US" sz="2200" dirty="0"/>
          </a:p>
        </p:txBody>
      </p:sp>
    </p:spTree>
    <p:extLst>
      <p:ext uri="{BB962C8B-B14F-4D97-AF65-F5344CB8AC3E}">
        <p14:creationId xmlns:p14="http://schemas.microsoft.com/office/powerpoint/2010/main" val="92090721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DDB9F-8C68-89F2-DD93-8B62131C3C57}"/>
              </a:ext>
            </a:extLst>
          </p:cNvPr>
          <p:cNvSpPr>
            <a:spLocks noGrp="1"/>
          </p:cNvSpPr>
          <p:nvPr>
            <p:ph type="title"/>
          </p:nvPr>
        </p:nvSpPr>
        <p:spPr/>
        <p:txBody>
          <a:bodyPr/>
          <a:lstStyle/>
          <a:p>
            <a:r>
              <a:rPr lang="en-US" dirty="0"/>
              <a:t>Best Practice: Unique Container Image Tagging</a:t>
            </a:r>
          </a:p>
        </p:txBody>
      </p:sp>
      <p:sp>
        <p:nvSpPr>
          <p:cNvPr id="3" name="Text Placeholder 2">
            <a:extLst>
              <a:ext uri="{FF2B5EF4-FFF2-40B4-BE49-F238E27FC236}">
                <a16:creationId xmlns:a16="http://schemas.microsoft.com/office/drawing/2014/main" id="{9BA7E773-D156-CADE-0644-1E4BE8E07F5E}"/>
              </a:ext>
            </a:extLst>
          </p:cNvPr>
          <p:cNvSpPr>
            <a:spLocks noGrp="1"/>
          </p:cNvSpPr>
          <p:nvPr>
            <p:ph type="body" sz="quarter" idx="10"/>
          </p:nvPr>
        </p:nvSpPr>
        <p:spPr>
          <a:xfrm>
            <a:off x="274638" y="1212850"/>
            <a:ext cx="11887201" cy="5503045"/>
          </a:xfrm>
        </p:spPr>
        <p:txBody>
          <a:bodyPr/>
          <a:lstStyle/>
          <a:p>
            <a:r>
              <a:rPr lang="en-US" sz="1800" dirty="0"/>
              <a:t>Use unique tags for deployments, especially in an environment that could scale on multiple nodes. You likely want deliberate deployments of a consistent version of components. If your container restarts or an orchestrator scales out more instances, your hosts won’t accidentally pull a newer version, inconsistent with the other nodes.</a:t>
            </a:r>
          </a:p>
          <a:p>
            <a:r>
              <a:rPr lang="en-US" sz="1800" dirty="0"/>
              <a:t>Unique tagging simply means that every image pushed to a registry has a unique tag. Tags are not reused. There are several patterns you can follow to generate unique tags, including:</a:t>
            </a:r>
          </a:p>
          <a:p>
            <a:pPr lvl="1"/>
            <a:r>
              <a:rPr lang="en-US" sz="1800" dirty="0">
                <a:latin typeface="+mn-lt"/>
              </a:rPr>
              <a:t>Date-time stamp - This approach is fairly common, since you can clearly tell when the image was built. But, how to correlate it back to your build system? Do you have to find the build that was completed at the same time? What time zone are you in? Are all your build systems calibrated to UTC?</a:t>
            </a:r>
          </a:p>
          <a:p>
            <a:pPr lvl="1"/>
            <a:r>
              <a:rPr lang="en-US" sz="1800" dirty="0">
                <a:latin typeface="+mn-lt"/>
              </a:rPr>
              <a:t>Git commit – This approach works until you start supporting base image updates. If a base image update happens, your build system kicks off with the same Git commit as the previous build. However, the base image has new content. In general, a Git commit provides a semi-stable tag.</a:t>
            </a:r>
          </a:p>
          <a:p>
            <a:pPr lvl="1"/>
            <a:r>
              <a:rPr lang="en-US" sz="1800" dirty="0">
                <a:latin typeface="+mn-lt"/>
              </a:rPr>
              <a:t>Manifest digest - Each container image pushed to a container registry is associated with a manifest, identified by a unique SHA-256 hash, or digest. While unique, the digest is long, difficult to read, and uncorrelated with your build environment.</a:t>
            </a:r>
          </a:p>
          <a:p>
            <a:pPr lvl="1"/>
            <a:r>
              <a:rPr lang="en-US" sz="1800" dirty="0">
                <a:latin typeface="+mn-lt"/>
              </a:rPr>
              <a:t>Build ID - This option may be best since it's likely incremental, and it allows you to correlate back to the specific build to find all the artifacts and logs. However, like a manifest digest, it might be difficult for a human to read.</a:t>
            </a:r>
          </a:p>
          <a:p>
            <a:pPr lvl="1"/>
            <a:r>
              <a:rPr lang="en-US" sz="1800" dirty="0">
                <a:latin typeface="+mn-lt"/>
              </a:rPr>
              <a:t>If your organization has several build systems, prefixing the tag with the build system name is a variation on this option: &lt;build-system&gt;-&lt;build-id&gt;. For example, you could differentiate builds from the API team’s Jenkins build system and the web team's Azure Pipelines build system.</a:t>
            </a:r>
          </a:p>
        </p:txBody>
      </p:sp>
    </p:spTree>
    <p:extLst>
      <p:ext uri="{BB962C8B-B14F-4D97-AF65-F5344CB8AC3E}">
        <p14:creationId xmlns:p14="http://schemas.microsoft.com/office/powerpoint/2010/main" val="15769862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2.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2046</TotalTime>
  <Words>976</Words>
  <Application>Microsoft Office PowerPoint</Application>
  <PresentationFormat>Custom</PresentationFormat>
  <Paragraphs>42</Paragraphs>
  <Slides>9</Slides>
  <Notes>6</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9</vt:i4>
      </vt:variant>
    </vt:vector>
  </HeadingPairs>
  <TitlesOfParts>
    <vt:vector size="19"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Module 3: Containerizing the App  Day 2 Module 4: Preparing the App for AKS Deployment  Day 3 Module 5: Deploying the App to AKS Module 6: Best Practices and Tips</vt:lpstr>
      <vt:lpstr>Module 6: Best Practices and Tips  </vt:lpstr>
      <vt:lpstr>Module 6: Objectives</vt:lpstr>
      <vt:lpstr>Best Practice: Lock Deployed Image Tags </vt:lpstr>
      <vt:lpstr>Best Practice: Stable Container Image Tagging</vt:lpstr>
      <vt:lpstr>Best Practice: Unique Container Image Tagging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29</cp:revision>
  <dcterms:modified xsi:type="dcterms:W3CDTF">2023-06-19T20:32:47Z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